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68" r:id="rId15"/>
  </p:sldIdLst>
  <p:sldSz cx="18288000" cy="10287000"/>
  <p:notesSz cx="6858000" cy="9144000"/>
  <p:embeddedFontLst>
    <p:embeddedFont>
      <p:font typeface="Almarai" panose="020B0604020202020204" charset="-78"/>
      <p:regular r:id="rId17"/>
    </p:embeddedFont>
    <p:embeddedFont>
      <p:font typeface="Almarai Bold" panose="020B0604020202020204" charset="-78"/>
      <p:regular r:id="rId18"/>
    </p:embeddedFont>
    <p:embeddedFont>
      <p:font typeface="Berlin Sans FB" panose="020E0602020502020306" pitchFamily="3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91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688A9-E7AA-4267-AC64-F8DD79BD99F6}" type="datetimeFigureOut">
              <a:rPr lang="en-ID" smtClean="0"/>
              <a:t>07/10/2026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69ECC-61B2-4B47-A64B-D3BE928D0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1068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B69ECC-61B2-4B47-A64B-D3BE928D05CE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217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B69ECC-61B2-4B47-A64B-D3BE928D05CE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3411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B69ECC-61B2-4B47-A64B-D3BE928D05CE}" type="slidenum">
              <a:rPr lang="en-ID" smtClean="0"/>
              <a:t>12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2669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B69ECC-61B2-4B47-A64B-D3BE928D05CE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2564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B69ECC-61B2-4B47-A64B-D3BE928D05CE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5040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5940" y="-491592"/>
            <a:ext cx="8754599" cy="8754599"/>
          </a:xfrm>
          <a:custGeom>
            <a:avLst/>
            <a:gdLst/>
            <a:ahLst/>
            <a:cxnLst/>
            <a:rect l="l" t="t" r="r" b="b"/>
            <a:pathLst>
              <a:path w="8754599" h="8754599">
                <a:moveTo>
                  <a:pt x="0" y="0"/>
                </a:moveTo>
                <a:lnTo>
                  <a:pt x="8754598" y="0"/>
                </a:lnTo>
                <a:lnTo>
                  <a:pt x="8754598" y="8754599"/>
                </a:lnTo>
                <a:lnTo>
                  <a:pt x="0" y="87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201419" y="5061812"/>
            <a:ext cx="5246522" cy="7495031"/>
            <a:chOff x="0" y="0"/>
            <a:chExt cx="4445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-57142" r="-5714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-10800000">
            <a:off x="12201419" y="5061812"/>
            <a:ext cx="5246522" cy="7495031"/>
            <a:chOff x="0" y="0"/>
            <a:chExt cx="4445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1730" r="-201730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9144000" y="6196748"/>
            <a:ext cx="2564685" cy="3663835"/>
            <a:chOff x="0" y="0"/>
            <a:chExt cx="4445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1730" r="-201730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5763958" y="-781916"/>
            <a:ext cx="1683983" cy="2405689"/>
            <a:chOff x="0" y="0"/>
            <a:chExt cx="4445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1730" r="-201730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8805262" y="-3450194"/>
            <a:ext cx="6752859" cy="9646942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21428" r="-2142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8805262" y="-3450194"/>
            <a:ext cx="6752859" cy="9646942"/>
            <a:chOff x="0" y="0"/>
            <a:chExt cx="4445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1730" r="-201730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16605949" y="3464712"/>
            <a:ext cx="841991" cy="84199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26211" r="-126211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-5976625" y="4306703"/>
            <a:ext cx="8754599" cy="8754599"/>
          </a:xfrm>
          <a:custGeom>
            <a:avLst/>
            <a:gdLst/>
            <a:ahLst/>
            <a:cxnLst/>
            <a:rect l="l" t="t" r="r" b="b"/>
            <a:pathLst>
              <a:path w="8754599" h="8754599">
                <a:moveTo>
                  <a:pt x="0" y="0"/>
                </a:moveTo>
                <a:lnTo>
                  <a:pt x="8754599" y="0"/>
                </a:lnTo>
                <a:lnTo>
                  <a:pt x="8754599" y="8754599"/>
                </a:lnTo>
                <a:lnTo>
                  <a:pt x="0" y="87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96882" y="108271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28700" y="7582244"/>
            <a:ext cx="6611124" cy="44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9"/>
              </a:lnSpc>
              <a:spcBef>
                <a:spcPct val="0"/>
              </a:spcBef>
            </a:pPr>
            <a:r>
              <a:rPr lang="en-US" sz="2829" spc="432">
                <a:solidFill>
                  <a:srgbClr val="FFFFFF"/>
                </a:solidFill>
                <a:latin typeface="Almarai"/>
                <a:ea typeface="Almarai"/>
                <a:cs typeface="Almarai"/>
                <a:sym typeface="Almarai"/>
              </a:rPr>
              <a:t>Hari Budi Tjahyana,S.Psi.MM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5803" y="2564261"/>
            <a:ext cx="12153900" cy="442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466"/>
              </a:lnSpc>
            </a:pPr>
            <a:r>
              <a:rPr lang="en-US" sz="9555" b="1" dirty="0">
                <a:solidFill>
                  <a:srgbClr val="FFFFFF"/>
                </a:solidFill>
                <a:latin typeface="Almarai Bold"/>
                <a:ea typeface="Almarai Bold"/>
                <a:cs typeface="Almarai Bold"/>
                <a:sym typeface="Almarai Bold"/>
              </a:rPr>
              <a:t>PSIKOLOGI INDUSTRI DAN ORGANISASI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6A4C8835-D6C5-4197-A62A-610F1436AD8B}"/>
              </a:ext>
            </a:extLst>
          </p:cNvPr>
          <p:cNvSpPr txBox="1">
            <a:spLocks/>
          </p:cNvSpPr>
          <p:nvPr/>
        </p:nvSpPr>
        <p:spPr>
          <a:xfrm>
            <a:off x="1460306" y="2406746"/>
            <a:ext cx="13017694" cy="7767453"/>
          </a:xfrm>
          <a:prstGeom prst="rect">
            <a:avLst/>
          </a:prstGeom>
        </p:spPr>
        <p:txBody>
          <a:bodyPr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  <a:defRPr/>
            </a:pPr>
            <a:endParaRPr lang="en-US" sz="4200" dirty="0">
              <a:latin typeface="Berlin Sans FB" pitchFamily="34" charset="0"/>
            </a:endParaRPr>
          </a:p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4200" dirty="0">
                <a:solidFill>
                  <a:schemeClr val="bg1"/>
                </a:solidFill>
                <a:latin typeface="Berlin Sans FB" pitchFamily="34" charset="0"/>
              </a:rPr>
              <a:t>ORGANISASI = ENTITAS SOSIAL YANG DIBENTUK SECARA SENGAJA UNTUK MENCAPAI  </a:t>
            </a:r>
          </a:p>
          <a:p>
            <a:pPr marL="0" indent="0">
              <a:buNone/>
              <a:defRPr/>
            </a:pPr>
            <a:r>
              <a:rPr lang="en-US" sz="4200" dirty="0">
                <a:solidFill>
                  <a:schemeClr val="bg1"/>
                </a:solidFill>
                <a:latin typeface="Berlin Sans FB" pitchFamily="34" charset="0"/>
              </a:rPr>
              <a:t>    TUJUAN BERSAMA</a:t>
            </a: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4200" dirty="0">
                <a:solidFill>
                  <a:schemeClr val="bg1"/>
                </a:solidFill>
                <a:latin typeface="Berlin Sans FB" pitchFamily="34" charset="0"/>
              </a:rPr>
              <a:t>ENTITAS SOSIAL = KUMPULAN INDIVIDU-INDIVIDU YANG MEMILIKI KESAMAAN </a:t>
            </a:r>
          </a:p>
          <a:p>
            <a:pPr marL="0" indent="0">
              <a:buNone/>
              <a:defRPr/>
            </a:pPr>
            <a:r>
              <a:rPr lang="en-US" sz="4200" dirty="0">
                <a:solidFill>
                  <a:schemeClr val="bg1"/>
                </a:solidFill>
                <a:latin typeface="Berlin Sans FB" pitchFamily="34" charset="0"/>
              </a:rPr>
              <a:t>     KEPENTINGAN YANG DENGAN SENGAJA MENGIKATKAN DIRI DALAM SUATU</a:t>
            </a:r>
          </a:p>
          <a:p>
            <a:pPr marL="0" indent="0">
              <a:buNone/>
              <a:defRPr/>
            </a:pPr>
            <a:r>
              <a:rPr lang="en-US" sz="4200" dirty="0">
                <a:solidFill>
                  <a:schemeClr val="bg1"/>
                </a:solidFill>
                <a:latin typeface="Berlin Sans FB" pitchFamily="34" charset="0"/>
              </a:rPr>
              <a:t>     KELOMPOK UNTUK MEMUDAHKAN PENCAPAIAN TUJUAN</a:t>
            </a: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4200" dirty="0">
                <a:solidFill>
                  <a:schemeClr val="bg1"/>
                </a:solidFill>
                <a:latin typeface="Berlin Sans FB" pitchFamily="34" charset="0"/>
              </a:rPr>
              <a:t>ASUMSI :  BEKERJA BERSAMA-SAMA LEBIH EFEKTIF DIBANDING BEKERJA SENDIRI- SENDIRI DALAM  UPAYA MENCAPAI TUJUAN</a:t>
            </a: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4200" dirty="0">
                <a:solidFill>
                  <a:schemeClr val="bg1"/>
                </a:solidFill>
                <a:latin typeface="Berlin Sans FB" pitchFamily="34" charset="0"/>
              </a:rPr>
              <a:t>NORMA/NILAI = ATURAN (HUKUM), MEKANISME, PROSEDUR, KEBIASAAN YANG DISEPAKATI BERSAMA UNTUK MENCAPAI TUJUAN BERSAMA .  NILAI = WHAT IS IMPORTANT FOR US</a:t>
            </a: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4200" dirty="0">
                <a:solidFill>
                  <a:schemeClr val="bg1"/>
                </a:solidFill>
                <a:latin typeface="Berlin Sans FB" pitchFamily="34" charset="0"/>
              </a:rPr>
              <a:t>SETIAP ORGANISASI MEMILIKI VISI, MISI, DAN TUJUAN YANG HENDAK DICAPAI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48618191-E44C-4D46-A6A9-0F3248259E64}"/>
              </a:ext>
            </a:extLst>
          </p:cNvPr>
          <p:cNvSpPr txBox="1">
            <a:spLocks/>
          </p:cNvSpPr>
          <p:nvPr/>
        </p:nvSpPr>
        <p:spPr>
          <a:xfrm>
            <a:off x="3314700" y="685800"/>
            <a:ext cx="11658600" cy="14859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dirty="0">
                <a:latin typeface="Berlin Sans FB" panose="020E0602020502020306" pitchFamily="34" charset="0"/>
              </a:rPr>
              <a:t> </a:t>
            </a:r>
            <a:r>
              <a:rPr lang="en-US" altLang="en-US" sz="4800" dirty="0">
                <a:solidFill>
                  <a:schemeClr val="bg1"/>
                </a:solidFill>
                <a:latin typeface="Berlin Sans FB" panose="020E0602020502020306" pitchFamily="34" charset="0"/>
              </a:rPr>
              <a:t>KONSEP ORGANISASI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9000" dirty="0">
                <a:solidFill>
                  <a:schemeClr val="bg1"/>
                </a:solidFill>
                <a:latin typeface="Berlin Sans FB" pitchFamily="34" charset="0"/>
              </a:rPr>
              <a:t>ORGANISASI =  SISTEM</a:t>
            </a: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9000" dirty="0">
                <a:solidFill>
                  <a:schemeClr val="bg1"/>
                </a:solidFill>
                <a:latin typeface="Berlin Sans FB" pitchFamily="34" charset="0"/>
              </a:rPr>
              <a:t>ORGANISASI TERDIRI DARI INDIVIDU-INDIVIDU YANG SALING  BERINTERAKSI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9000" dirty="0">
                <a:solidFill>
                  <a:schemeClr val="bg1"/>
                </a:solidFill>
                <a:latin typeface="Berlin Sans FB" pitchFamily="34" charset="0"/>
              </a:rPr>
              <a:t>ORGANISASI = MEMBEDAKAN ANTARA IN-GROUP VS OUT-GROUP  (ANGGOTA VS NON ANGGOTA)</a:t>
            </a: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9000" dirty="0">
                <a:solidFill>
                  <a:schemeClr val="bg1"/>
                </a:solidFill>
                <a:latin typeface="Berlin Sans FB" pitchFamily="34" charset="0"/>
              </a:rPr>
              <a:t>ORGANISASI </a:t>
            </a:r>
            <a:r>
              <a:rPr lang="en-US" sz="90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 POWER RELATION  :  </a:t>
            </a:r>
            <a:r>
              <a:rPr lang="en-US" sz="9000" dirty="0">
                <a:solidFill>
                  <a:schemeClr val="bg1"/>
                </a:solidFill>
                <a:latin typeface="Berlin Sans FB" pitchFamily="34" charset="0"/>
              </a:rPr>
              <a:t>ATASAN-BAWAHAN; LEADER-FOLLOWERS</a:t>
            </a:r>
            <a:endParaRPr lang="en-US" sz="9000" dirty="0">
              <a:solidFill>
                <a:schemeClr val="bg1"/>
              </a:solidFill>
              <a:latin typeface="Berlin Sans FB" pitchFamily="34" charset="0"/>
              <a:sym typeface="Wingdings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  <a:sym typeface="Wingdings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90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MISI, VISI, STRATEGI. MISI = WHY WE EXIST.  VISI = WHAT WE WANT TO BE.  STRATEGI =  GAME PLAN = BAGAIMANA MEMANFAATKAN SUMBER DAYA UNTUK MEMENANGKAN KOMPETISI</a:t>
            </a: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  <a:sym typeface="Wingdings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90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ORGANISASI → HUMAN CAPITAL (SKILL, KNOWLEDGE, ATTITUDE) + ORGANIZATIONAL CAPITAL (CULTURE, LEADERSHIP, COLLABORATION)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  <a:sym typeface="Wingdings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90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ORGANIZATIONAL DEVELOPMENT (OD) → GABUNGAN STRATEGI+KULTUR+MANUSIA, UNTUK  MENINGKATKAN EFEKTIVITAS KINERJA ORGANISASI</a:t>
            </a: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971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4416CDF-AE83-4435-9E9D-771525C48E8B}"/>
              </a:ext>
            </a:extLst>
          </p:cNvPr>
          <p:cNvSpPr txBox="1">
            <a:spLocks/>
          </p:cNvSpPr>
          <p:nvPr/>
        </p:nvSpPr>
        <p:spPr>
          <a:xfrm>
            <a:off x="1514901" y="1337804"/>
            <a:ext cx="11658600" cy="14859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dirty="0">
                <a:solidFill>
                  <a:schemeClr val="bg1"/>
                </a:solidFill>
                <a:latin typeface="Berlin Sans FB" panose="020E0602020502020306" pitchFamily="34" charset="0"/>
              </a:rPr>
              <a:t> STRUKTUR ORGANISASI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5598054-B982-412B-91CD-1545B56F76E0}"/>
              </a:ext>
            </a:extLst>
          </p:cNvPr>
          <p:cNvSpPr txBox="1">
            <a:spLocks/>
          </p:cNvSpPr>
          <p:nvPr/>
        </p:nvSpPr>
        <p:spPr>
          <a:xfrm>
            <a:off x="581024" y="2850081"/>
            <a:ext cx="11962657" cy="7315200"/>
          </a:xfrm>
          <a:prstGeom prst="rect">
            <a:avLst/>
          </a:prstGeom>
        </p:spPr>
        <p:txBody>
          <a:bodyPr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  <a:defRPr/>
            </a:pPr>
            <a:endParaRPr lang="en-US" sz="69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0500" dirty="0">
                <a:solidFill>
                  <a:schemeClr val="bg1"/>
                </a:solidFill>
                <a:latin typeface="Berlin Sans FB" pitchFamily="34" charset="0"/>
              </a:rPr>
              <a:t>BAGAN / CHART</a:t>
            </a:r>
            <a:r>
              <a:rPr lang="en-US" sz="105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GARIS KOMANDO DAN KOORDINASI (WHO REPORTS TO WHOM)</a:t>
            </a:r>
          </a:p>
          <a:p>
            <a:pPr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0500" dirty="0">
                <a:solidFill>
                  <a:schemeClr val="bg1"/>
                </a:solidFill>
                <a:latin typeface="Berlin Sans FB" pitchFamily="34" charset="0"/>
              </a:rPr>
              <a:t>KOMPLEKSITAS TUGAS, TANGGUNG-JAWAB, DAN </a:t>
            </a:r>
          </a:p>
          <a:p>
            <a:pPr marL="0" indent="0">
              <a:buNone/>
              <a:defRPr/>
            </a:pPr>
            <a:r>
              <a:rPr lang="en-US" sz="10500" dirty="0">
                <a:solidFill>
                  <a:schemeClr val="bg1"/>
                </a:solidFill>
                <a:latin typeface="Berlin Sans FB" pitchFamily="34" charset="0"/>
              </a:rPr>
              <a:t>    WEWENANG (WHO DOES WHAT)</a:t>
            </a:r>
          </a:p>
          <a:p>
            <a:pPr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0500" dirty="0">
                <a:solidFill>
                  <a:schemeClr val="bg1"/>
                </a:solidFill>
                <a:latin typeface="Berlin Sans FB" pitchFamily="34" charset="0"/>
              </a:rPr>
              <a:t>POWER RELATION</a:t>
            </a:r>
          </a:p>
          <a:p>
            <a:pPr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0500" dirty="0">
                <a:solidFill>
                  <a:schemeClr val="bg1"/>
                </a:solidFill>
                <a:latin typeface="Berlin Sans FB" pitchFamily="34" charset="0"/>
              </a:rPr>
              <a:t>KOMPLESITAS ATURAN, MEKANISME, PROSEDUR  (THE DO AND THE DON’T)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bg1"/>
                </a:solidFill>
              </a:rPr>
              <a:t> </a:t>
            </a:r>
            <a:endParaRPr lang="en-US" sz="5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794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CEFFFF-D905-475B-8D03-54C96EF7FF59}"/>
              </a:ext>
            </a:extLst>
          </p:cNvPr>
          <p:cNvSpPr txBox="1">
            <a:spLocks/>
          </p:cNvSpPr>
          <p:nvPr/>
        </p:nvSpPr>
        <p:spPr>
          <a:xfrm>
            <a:off x="3314700" y="685800"/>
            <a:ext cx="11658600" cy="14859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dirty="0">
                <a:solidFill>
                  <a:schemeClr val="bg1"/>
                </a:solidFill>
                <a:latin typeface="Berlin Sans FB" panose="020E0602020502020306" pitchFamily="34" charset="0"/>
              </a:rPr>
              <a:t> DISAIN ORGANISASI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E90E999-2639-491F-AB1C-531F28C19B7B}"/>
              </a:ext>
            </a:extLst>
          </p:cNvPr>
          <p:cNvSpPr txBox="1">
            <a:spLocks/>
          </p:cNvSpPr>
          <p:nvPr/>
        </p:nvSpPr>
        <p:spPr>
          <a:xfrm>
            <a:off x="1756822" y="2217610"/>
            <a:ext cx="13216477" cy="7495032"/>
          </a:xfrm>
          <a:prstGeom prst="rect">
            <a:avLst/>
          </a:prstGeom>
        </p:spPr>
        <p:txBody>
          <a:bodyPr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DISAIN ORGANISASI = BLUE PRINT, KONSTRUKSI</a:t>
            </a:r>
            <a:endParaRPr lang="en-US" sz="14400" dirty="0">
              <a:solidFill>
                <a:schemeClr val="bg1"/>
              </a:solidFill>
              <a:latin typeface="Berlin Sans FB" pitchFamily="34" charset="0"/>
              <a:sym typeface="Wingdings"/>
            </a:endParaRP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PILIHAN BENTUK ORGANISASI YANG DIPANDANG </a:t>
            </a:r>
          </a:p>
          <a:p>
            <a:pPr marL="0" indent="0">
              <a:buNone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PALING EFEKTIF UNTUK MENCAPAI TUJUAN BERSAMA  </a:t>
            </a:r>
          </a:p>
          <a:p>
            <a:pPr marL="0" indent="0">
              <a:buNone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MISALNYA : STRUKTUR HIRARKIS, FLAT, </a:t>
            </a:r>
          </a:p>
          <a:p>
            <a:pPr marL="0" indent="0">
              <a:buNone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ATAU BENTUK-BENTUK LAIN YANG DIPILIH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KARENA ORGANISASI = SISTEM TERBUKA </a:t>
            </a: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 DISAIN </a:t>
            </a:r>
          </a:p>
          <a:p>
            <a:pPr marL="0" indent="0">
              <a:buNone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    ORGANISASI BERSIFAT DINAMIS  KONSTRUKSI, </a:t>
            </a:r>
          </a:p>
          <a:p>
            <a:pPr marL="0" indent="0">
              <a:buNone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    ATURAN, MEKANISME, NORMA BISA BERUBAH  </a:t>
            </a:r>
          </a:p>
          <a:p>
            <a:pPr marL="0" indent="0">
              <a:buNone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    SEIRING DENGAN PERKEMBANGAN LINGKUNGAN</a:t>
            </a:r>
          </a:p>
          <a:p>
            <a:pPr>
              <a:defRPr/>
            </a:pPr>
            <a:endParaRPr lang="en-US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DISAIN ORGANISASI = GAB. ELEMEN STR-KULTUR-</a:t>
            </a:r>
          </a:p>
          <a:p>
            <a:pPr marL="0" indent="0">
              <a:buNone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 NORMA/NILAI-STRATEGI</a:t>
            </a:r>
          </a:p>
          <a:p>
            <a:pPr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bg1"/>
                </a:solidFill>
              </a:rPr>
              <a:t> </a:t>
            </a:r>
            <a:endParaRPr lang="en-US" sz="5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51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21B790B-8019-42A4-91A7-7F293B7EBB33}"/>
              </a:ext>
            </a:extLst>
          </p:cNvPr>
          <p:cNvSpPr txBox="1">
            <a:spLocks/>
          </p:cNvSpPr>
          <p:nvPr/>
        </p:nvSpPr>
        <p:spPr>
          <a:xfrm>
            <a:off x="3314700" y="685800"/>
            <a:ext cx="11658600" cy="1485900"/>
          </a:xfrm>
          <a:prstGeom prst="rect">
            <a:avLst/>
          </a:prstGeom>
        </p:spPr>
        <p:txBody>
          <a:bodyPr rtlCol="0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 dirty="0">
                <a:solidFill>
                  <a:schemeClr val="bg1"/>
                </a:solidFill>
                <a:latin typeface="Berlin Sans FB" pitchFamily="34" charset="0"/>
              </a:rPr>
              <a:t> TEORI ORGANISASI VS PERILAKU ORGANISASI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5703900-7CC5-4526-849D-61808EA68C4A}"/>
              </a:ext>
            </a:extLst>
          </p:cNvPr>
          <p:cNvSpPr txBox="1">
            <a:spLocks/>
          </p:cNvSpPr>
          <p:nvPr/>
        </p:nvSpPr>
        <p:spPr>
          <a:xfrm>
            <a:off x="2287956" y="2378803"/>
            <a:ext cx="12915900" cy="7886700"/>
          </a:xfrm>
          <a:prstGeom prst="rect">
            <a:avLst/>
          </a:prstGeom>
        </p:spPr>
        <p:txBody>
          <a:bodyPr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TEORI ORGANISASI = STUDI TENTANG STRUKTUR DAN DISAIN ORGANISASI → LINTAS DISIPLIN (SOSIOLOGI,    ANTROPOLOGI, PSIKOLOGI-SOSIAL, HUKUM,  POLITIK)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   JOB DISCRIPTION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   PROSEDUR, MEKANISME, NORMA    </a:t>
            </a:r>
          </a:p>
          <a:p>
            <a:pPr marL="0" indent="0">
              <a:buNone/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PERILAKU ORGANISASI  : STUDI TENTANG DAMPAK YANG DIAKIBATKAN OLEH PERILAKU INDIVIDU /  KELOMPOK TERHADAP KINERJA ORGANISASI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LEADERSHIP STYLE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DOMINANT SUB-GROUP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BUDAYA ORGANISASI : KEBIASAAN-KEBIASAAN  </a:t>
            </a:r>
          </a:p>
          <a:p>
            <a:pPr marL="0" indent="0">
              <a:buNone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    YANG (SELALU) DILAKUKAN ORGANISASI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bg1"/>
                </a:solidFill>
              </a:rPr>
              <a:t> </a:t>
            </a:r>
            <a:endParaRPr lang="en-US" sz="5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24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F2C36DD-6119-4DAF-BCA6-3F915F3A6240}"/>
              </a:ext>
            </a:extLst>
          </p:cNvPr>
          <p:cNvSpPr txBox="1">
            <a:spLocks/>
          </p:cNvSpPr>
          <p:nvPr/>
        </p:nvSpPr>
        <p:spPr>
          <a:xfrm>
            <a:off x="3314700" y="685800"/>
            <a:ext cx="11658600" cy="1485900"/>
          </a:xfrm>
          <a:prstGeom prst="rect">
            <a:avLst/>
          </a:prstGeom>
        </p:spPr>
        <p:txBody>
          <a:bodyPr rtlCol="0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 dirty="0">
                <a:solidFill>
                  <a:schemeClr val="bg1"/>
                </a:solidFill>
                <a:latin typeface="Berlin Sans FB" pitchFamily="34" charset="0"/>
              </a:rPr>
              <a:t> TEORI FUNGSIONAL VS STRUKTURAL KONFLIK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8912BCF-86A7-4C76-8ADA-69DE488C135E}"/>
              </a:ext>
            </a:extLst>
          </p:cNvPr>
          <p:cNvSpPr txBox="1">
            <a:spLocks/>
          </p:cNvSpPr>
          <p:nvPr/>
        </p:nvSpPr>
        <p:spPr>
          <a:xfrm>
            <a:off x="1981459" y="2287949"/>
            <a:ext cx="11658600" cy="7315200"/>
          </a:xfrm>
          <a:prstGeom prst="rect">
            <a:avLst/>
          </a:prstGeom>
        </p:spPr>
        <p:txBody>
          <a:bodyPr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TEORI FUNGSIONAL  (POSITIVISM) </a:t>
            </a: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ORGANISASI ADALAH INSTRUMEN FUNGSIONAL UNTUK MENCAPAI TUJUAN.  HARUS DIPASTIKAN BAHWA SEMUA KOMPONEN BERFUNGSI NORMAL. KONFLIK HARUS DIHINDARI KARENA MENGHAMBAT PENCAPAIAN TUJUAN</a:t>
            </a:r>
          </a:p>
          <a:p>
            <a:pPr marL="0" indent="0">
              <a:buNone/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STRUKTURAL-KONFLIK (MARX)</a:t>
            </a: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STRUKTUR DAN PERILAKU ORGANISASI CENDERUNG MENCIPTAKAN POLA HUBUNGAN KONFLIK (BAIK VERTIKAL MAUPUN HORIZONTAL).  KONFLIK = GEJALA SERBA HADIR.  KONFLIK MEMBUAT ORGANISASI MENJADI DINAMIS DAN INOVATIF  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bg1"/>
                </a:solidFill>
              </a:rPr>
              <a:t> </a:t>
            </a:r>
            <a:endParaRPr lang="en-US" sz="5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81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BD7D689-BAD0-48C4-BC13-897F5F860217}"/>
              </a:ext>
            </a:extLst>
          </p:cNvPr>
          <p:cNvSpPr txBox="1">
            <a:spLocks/>
          </p:cNvSpPr>
          <p:nvPr/>
        </p:nvSpPr>
        <p:spPr>
          <a:xfrm>
            <a:off x="3307080" y="571500"/>
            <a:ext cx="11658600" cy="1485900"/>
          </a:xfrm>
          <a:prstGeom prst="rect">
            <a:avLst/>
          </a:prstGeom>
        </p:spPr>
        <p:txBody>
          <a:bodyPr rtlCol="0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 dirty="0">
                <a:solidFill>
                  <a:schemeClr val="bg1"/>
                </a:solidFill>
                <a:latin typeface="Berlin Sans FB" pitchFamily="34" charset="0"/>
              </a:rPr>
              <a:t> MODERNISM,  POST-MODERNISM, </a:t>
            </a:r>
            <a:br>
              <a:rPr lang="en-US" sz="4800" dirty="0">
                <a:solidFill>
                  <a:schemeClr val="bg1"/>
                </a:solidFill>
                <a:latin typeface="Berlin Sans FB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Berlin Sans FB" pitchFamily="34" charset="0"/>
              </a:rPr>
              <a:t>CRITICAL THEORY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1DF0F64C-0F56-44EB-873E-588F328E4A70}"/>
              </a:ext>
            </a:extLst>
          </p:cNvPr>
          <p:cNvSpPr txBox="1">
            <a:spLocks/>
          </p:cNvSpPr>
          <p:nvPr/>
        </p:nvSpPr>
        <p:spPr>
          <a:xfrm>
            <a:off x="2621020" y="2495080"/>
            <a:ext cx="12230100" cy="7495032"/>
          </a:xfrm>
          <a:prstGeom prst="rect">
            <a:avLst/>
          </a:prstGeom>
        </p:spPr>
        <p:txBody>
          <a:bodyPr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 MODERNISME : PEMIKIRAN YANG DIPENGARUHI OLEH KONDISI EKSPANSI EKONOMI SEBAGAI AKIBAT REVOLUSI INDUSTRI PADA ABAD KE-18</a:t>
            </a:r>
            <a:r>
              <a:rPr lang="en-US" sz="14400" dirty="0">
                <a:solidFill>
                  <a:schemeClr val="bg1"/>
                </a:solidFill>
                <a:sym typeface="Wingdings"/>
              </a:rPr>
              <a:t>→ </a:t>
            </a: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MELAHIRKAN FAHAM KAPITALISME</a:t>
            </a:r>
          </a:p>
          <a:p>
            <a:pPr marL="0" indent="0">
              <a:buNone/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POSTMODERNISM : PEMIKIRAN PASCA REVOLUSI INDUSTRI.  KAPITALISME BUKAN TUJUAN AKHIR, TETAPI HANYA SEBUAH FASE DALAM EVOLUSI MASYARAKAT.  KAPITALISME = HUBUNGAN EKSPLOITATIF ANTARA MAJIKAN – BURUH (PROLETARIAT).  FASE YANG DIIDAMKAN UNTUK MENCAPAI KESEJAHTERAAN MASYARAKAT = SOSIALISME (KARL MARX).</a:t>
            </a:r>
          </a:p>
          <a:p>
            <a:pPr>
              <a:defRPr/>
            </a:pPr>
            <a:endParaRPr lang="en-US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CRITICAL THEORY : PEMIKIRAN YANG FOKUS MENYOROTI KONDISI LAPISAN BAWAH DALAM ORGANISASI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bg1"/>
                </a:solidFill>
              </a:rPr>
              <a:t> </a:t>
            </a:r>
            <a:endParaRPr lang="en-US" sz="5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06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EFAC6FB-9E33-4A35-84A7-C904E38C6C20}"/>
              </a:ext>
            </a:extLst>
          </p:cNvPr>
          <p:cNvSpPr txBox="1">
            <a:spLocks/>
          </p:cNvSpPr>
          <p:nvPr/>
        </p:nvSpPr>
        <p:spPr>
          <a:xfrm>
            <a:off x="3314700" y="685800"/>
            <a:ext cx="11658600" cy="14859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dirty="0">
                <a:solidFill>
                  <a:schemeClr val="bg1"/>
                </a:solidFill>
                <a:latin typeface="Berlin Sans FB" panose="020E0602020502020306" pitchFamily="34" charset="0"/>
              </a:rPr>
              <a:t> ORGANISASI  VS  MANAJEMEN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CFEE2B2-80DC-4A63-87EF-4E05461E3749}"/>
              </a:ext>
            </a:extLst>
          </p:cNvPr>
          <p:cNvSpPr txBox="1">
            <a:spLocks/>
          </p:cNvSpPr>
          <p:nvPr/>
        </p:nvSpPr>
        <p:spPr>
          <a:xfrm>
            <a:off x="2560186" y="1928861"/>
            <a:ext cx="11658600" cy="7315200"/>
          </a:xfrm>
          <a:prstGeom prst="rect">
            <a:avLst/>
          </a:prstGeom>
        </p:spPr>
        <p:txBody>
          <a:bodyPr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  <a:sym typeface="Wingdings"/>
              </a:rPr>
              <a:t>ORGANISASI → TEORI ORGANISASI + PERILAKU ORGANISASI</a:t>
            </a:r>
          </a:p>
          <a:p>
            <a:pPr marL="0" indent="0">
              <a:buNone/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MANAJEMEN</a:t>
            </a: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FUNGSI MANAJEMEN TERDIRI DARI : PLANNING, ORGANIZING, ACTUATING, DAN CONTROLLING (POAC)</a:t>
            </a: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DI DALAM FUNGSI MANAJEMEN TERDAPAT ASPEK ORGANISASI</a:t>
            </a:r>
          </a:p>
          <a:p>
            <a:pPr>
              <a:defRPr/>
            </a:pPr>
            <a:endParaRPr lang="en-US" sz="18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7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MANAJEMEN → MENCAPAI TUJUAN MELALUI (PERILAKU) ORANG LAIN → HOW TO MANAGE / HOW TO DRIVE PEOPLE TO ACHIEVE GOALS.  MANAJEMEN MEMPELAJARI EFEKTIVITAS LEADERSHIP,  EFEKTIVITAS KOMUNIKASI,  LEGITIMASI → BIDANG KAJIAN ORGANISASI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r>
              <a:rPr lang="en-US" sz="14400" dirty="0">
                <a:solidFill>
                  <a:schemeClr val="bg1"/>
                </a:solidFill>
                <a:latin typeface="Berlin Sans FB" pitchFamily="34" charset="0"/>
              </a:rPr>
              <a:t>   </a:t>
            </a:r>
          </a:p>
          <a:p>
            <a:pPr>
              <a:defRPr/>
            </a:pPr>
            <a:endParaRPr lang="en-US" sz="14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105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42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sz="90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bg1"/>
                </a:solidFill>
              </a:rPr>
              <a:t> </a:t>
            </a:r>
            <a:endParaRPr lang="en-US" sz="5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54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286000" y="414592"/>
            <a:ext cx="1224770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Seleksi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dan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penempatan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tenaga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kerja</a:t>
            </a:r>
            <a:endParaRPr lang="en-US" sz="4000" b="1" spc="419" dirty="0">
              <a:solidFill>
                <a:srgbClr val="17E3B2"/>
              </a:solidFill>
              <a:latin typeface="Almarai Bold"/>
              <a:ea typeface="Almarai Bold"/>
              <a:cs typeface="Almarai Bold"/>
              <a:sym typeface="Almarai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4495601" y="112800"/>
            <a:ext cx="6973243" cy="10287000"/>
            <a:chOff x="0" y="0"/>
            <a:chExt cx="6108573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4"/>
              <a:stretch>
                <a:fillRect l="-28012" r="-28012"/>
              </a:stretch>
            </a:blipFill>
          </p:spPr>
        </p:sp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9FE131A5-5B7F-4F53-AA8A-50965FFF54D6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6412FE6D-ECFD-4BD6-BB5C-27C1F8D51B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015107"/>
              </p:ext>
            </p:extLst>
          </p:nvPr>
        </p:nvGraphicFramePr>
        <p:xfrm>
          <a:off x="1028700" y="2457226"/>
          <a:ext cx="13068300" cy="230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6" imgW="4295785" imgH="809717" progId="Excel.Sheet.12">
                  <p:embed/>
                </p:oleObj>
              </mc:Choice>
              <mc:Fallback>
                <p:oleObj name="Worksheet" r:id="rId6" imgW="4295785" imgH="80971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28700" y="2457226"/>
                        <a:ext cx="13068300" cy="230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8EAF6D4-9F47-4A3B-9116-FE10893E5A01}"/>
              </a:ext>
            </a:extLst>
          </p:cNvPr>
          <p:cNvSpPr txBox="1"/>
          <p:nvPr/>
        </p:nvSpPr>
        <p:spPr>
          <a:xfrm>
            <a:off x="388619" y="5173980"/>
            <a:ext cx="1370838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</a:rPr>
              <a:t>Masukan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bisa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datang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dari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dalam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atau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luar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Organisasi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</a:rPr>
              <a:t>Sasaran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seleksi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adalah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suatu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rekomendasi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atau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suatu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keputusan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untuk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menerima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atau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menolak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seseorang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calon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untuk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pekerjaan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tertentu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berdasarkan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suatu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dugaan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tentang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kemungkinan-kemungkinan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dari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calon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untuk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menjadi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tenaga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kerja</a:t>
            </a:r>
            <a:r>
              <a:rPr lang="en-US" sz="3200" dirty="0">
                <a:solidFill>
                  <a:schemeClr val="bg1"/>
                </a:solidFill>
              </a:rPr>
              <a:t> yang </a:t>
            </a:r>
            <a:r>
              <a:rPr lang="en-US" sz="3200" dirty="0" err="1">
                <a:solidFill>
                  <a:schemeClr val="bg1"/>
                </a:solidFill>
              </a:rPr>
              <a:t>berhasil</a:t>
            </a:r>
            <a:r>
              <a:rPr lang="en-US" sz="3200" dirty="0">
                <a:solidFill>
                  <a:schemeClr val="bg1"/>
                </a:solidFill>
              </a:rPr>
              <a:t> pada </a:t>
            </a:r>
            <a:r>
              <a:rPr lang="en-US" sz="3200" dirty="0" err="1">
                <a:solidFill>
                  <a:schemeClr val="bg1"/>
                </a:solidFill>
              </a:rPr>
              <a:t>pekerjaannya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</a:rPr>
              <a:t>Sasaran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penempatan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adalah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suatu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rekomendasi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keputusan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untuk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mendistribusikan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calon</a:t>
            </a:r>
            <a:r>
              <a:rPr lang="en-US" sz="3200" dirty="0">
                <a:solidFill>
                  <a:schemeClr val="bg1"/>
                </a:solidFill>
              </a:rPr>
              <a:t> pada </a:t>
            </a:r>
            <a:r>
              <a:rPr lang="en-US" sz="3200" dirty="0" err="1">
                <a:solidFill>
                  <a:schemeClr val="bg1"/>
                </a:solidFill>
              </a:rPr>
              <a:t>pekerjan</a:t>
            </a:r>
            <a:r>
              <a:rPr lang="en-US" sz="3200" dirty="0">
                <a:solidFill>
                  <a:schemeClr val="bg1"/>
                </a:solidFill>
              </a:rPr>
              <a:t> yang </a:t>
            </a:r>
            <a:r>
              <a:rPr lang="en-US" sz="3200" dirty="0" err="1">
                <a:solidFill>
                  <a:schemeClr val="bg1"/>
                </a:solidFill>
              </a:rPr>
              <a:t>berbeda-beda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berdasarkan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dugaan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keberhasilan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calon</a:t>
            </a:r>
            <a:endParaRPr lang="en-ID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059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286000" y="414592"/>
            <a:ext cx="1224770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Seleksi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dan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penempatan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tenaga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kerja</a:t>
            </a:r>
            <a:endParaRPr lang="en-US" sz="4000" b="1" spc="419" dirty="0">
              <a:solidFill>
                <a:srgbClr val="17E3B2"/>
              </a:solidFill>
              <a:latin typeface="Almarai Bold"/>
              <a:ea typeface="Almarai Bold"/>
              <a:cs typeface="Almarai Bold"/>
              <a:sym typeface="Almarai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4495601" y="112800"/>
            <a:ext cx="6973243" cy="10287000"/>
            <a:chOff x="0" y="0"/>
            <a:chExt cx="6108573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28012" r="-28012"/>
              </a:stretch>
            </a:blipFill>
          </p:spPr>
        </p:sp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9FE131A5-5B7F-4F53-AA8A-50965FFF54D6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EAF6D4-9F47-4A3B-9116-FE10893E5A01}"/>
              </a:ext>
            </a:extLst>
          </p:cNvPr>
          <p:cNvSpPr txBox="1"/>
          <p:nvPr/>
        </p:nvSpPr>
        <p:spPr>
          <a:xfrm>
            <a:off x="457200" y="3491316"/>
            <a:ext cx="140384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4000" dirty="0" err="1">
                <a:solidFill>
                  <a:schemeClr val="bg1"/>
                </a:solidFill>
              </a:rPr>
              <a:t>Seleksi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surat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lamaran</a:t>
            </a:r>
            <a:endParaRPr lang="en-US" sz="4000" dirty="0">
              <a:solidFill>
                <a:schemeClr val="bg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 err="1">
                <a:solidFill>
                  <a:schemeClr val="bg1"/>
                </a:solidFill>
              </a:rPr>
              <a:t>Wawancara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awal</a:t>
            </a:r>
            <a:endParaRPr lang="en-US" sz="4000" dirty="0">
              <a:solidFill>
                <a:schemeClr val="bg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 err="1">
                <a:solidFill>
                  <a:schemeClr val="bg1"/>
                </a:solidFill>
              </a:rPr>
              <a:t>Ujian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Psikotest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Wawancara</a:t>
            </a:r>
            <a:endParaRPr lang="en-US" sz="4000" dirty="0">
              <a:solidFill>
                <a:schemeClr val="bg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 err="1">
                <a:solidFill>
                  <a:schemeClr val="bg1"/>
                </a:solidFill>
              </a:rPr>
              <a:t>Penilaian</a:t>
            </a:r>
            <a:r>
              <a:rPr lang="en-US" sz="4000" dirty="0">
                <a:solidFill>
                  <a:schemeClr val="bg1"/>
                </a:solidFill>
              </a:rPr>
              <a:t> Akhir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 err="1">
                <a:solidFill>
                  <a:schemeClr val="bg1"/>
                </a:solidFill>
              </a:rPr>
              <a:t>Pemberitahuan</a:t>
            </a:r>
            <a:r>
              <a:rPr lang="en-US" sz="4000" dirty="0">
                <a:solidFill>
                  <a:schemeClr val="bg1"/>
                </a:solidFill>
              </a:rPr>
              <a:t> dan </a:t>
            </a:r>
            <a:r>
              <a:rPr lang="en-US" sz="4000" dirty="0" err="1">
                <a:solidFill>
                  <a:schemeClr val="bg1"/>
                </a:solidFill>
              </a:rPr>
              <a:t>wawancara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akhir</a:t>
            </a:r>
            <a:endParaRPr lang="en-US" sz="4000" dirty="0">
              <a:solidFill>
                <a:schemeClr val="bg1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 err="1">
                <a:solidFill>
                  <a:schemeClr val="bg1"/>
                </a:solidFill>
              </a:rPr>
              <a:t>Penerimaan</a:t>
            </a:r>
            <a:endParaRPr lang="en-US" sz="4000" dirty="0">
              <a:solidFill>
                <a:schemeClr val="bg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D" sz="4000" dirty="0">
              <a:solidFill>
                <a:schemeClr val="bg1"/>
              </a:solidFill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36D61FF-DE77-4620-B001-F588DF851FC8}"/>
              </a:ext>
            </a:extLst>
          </p:cNvPr>
          <p:cNvSpPr txBox="1"/>
          <p:nvPr/>
        </p:nvSpPr>
        <p:spPr>
          <a:xfrm>
            <a:off x="685800" y="2216208"/>
            <a:ext cx="1224770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Tahapan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Seleksi</a:t>
            </a:r>
            <a:endParaRPr lang="en-US" sz="4000" b="1" spc="419" dirty="0">
              <a:solidFill>
                <a:srgbClr val="17E3B2"/>
              </a:solidFill>
              <a:latin typeface="Almarai Bold"/>
              <a:ea typeface="Almarai Bold"/>
              <a:cs typeface="Almarai Bold"/>
              <a:sym typeface="Almarai Bold"/>
            </a:endParaRPr>
          </a:p>
        </p:txBody>
      </p:sp>
    </p:spTree>
    <p:extLst>
      <p:ext uri="{BB962C8B-B14F-4D97-AF65-F5344CB8AC3E}">
        <p14:creationId xmlns:p14="http://schemas.microsoft.com/office/powerpoint/2010/main" val="1461695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286000" y="414592"/>
            <a:ext cx="1224770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Seleksi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dan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penempatan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tenaga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kerja</a:t>
            </a:r>
            <a:endParaRPr lang="en-US" sz="4000" b="1" spc="419" dirty="0">
              <a:solidFill>
                <a:srgbClr val="17E3B2"/>
              </a:solidFill>
              <a:latin typeface="Almarai Bold"/>
              <a:ea typeface="Almarai Bold"/>
              <a:cs typeface="Almarai Bold"/>
              <a:sym typeface="Almarai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4495601" y="112800"/>
            <a:ext cx="6973243" cy="10287000"/>
            <a:chOff x="0" y="0"/>
            <a:chExt cx="6108573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28012" r="-28012"/>
              </a:stretch>
            </a:blipFill>
          </p:spPr>
        </p:sp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9FE131A5-5B7F-4F53-AA8A-50965FFF54D6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36D61FF-DE77-4620-B001-F588DF851FC8}"/>
              </a:ext>
            </a:extLst>
          </p:cNvPr>
          <p:cNvSpPr txBox="1"/>
          <p:nvPr/>
        </p:nvSpPr>
        <p:spPr>
          <a:xfrm>
            <a:off x="685800" y="2216208"/>
            <a:ext cx="1224770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Analisa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Jabatan</a:t>
            </a:r>
            <a:endParaRPr lang="en-US" sz="4000" b="1" spc="419" dirty="0">
              <a:solidFill>
                <a:srgbClr val="17E3B2"/>
              </a:solidFill>
              <a:latin typeface="Almarai Bold"/>
              <a:ea typeface="Almarai Bold"/>
              <a:cs typeface="Almarai Bold"/>
              <a:sym typeface="Almarai Bold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FC09EA8-11DB-40E4-BC4F-7DAB81227665}"/>
              </a:ext>
            </a:extLst>
          </p:cNvPr>
          <p:cNvSpPr txBox="1">
            <a:spLocks/>
          </p:cNvSpPr>
          <p:nvPr/>
        </p:nvSpPr>
        <p:spPr>
          <a:xfrm>
            <a:off x="348524" y="3909434"/>
            <a:ext cx="13824676" cy="637756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Proses </a:t>
            </a:r>
            <a:r>
              <a:rPr lang="en-US" sz="3600" b="1" dirty="0" err="1">
                <a:solidFill>
                  <a:schemeClr val="bg1"/>
                </a:solidFill>
              </a:rPr>
              <a:t>untuk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mengumpulkan</a:t>
            </a:r>
            <a:r>
              <a:rPr lang="en-US" sz="3600" b="1" dirty="0">
                <a:solidFill>
                  <a:schemeClr val="bg1"/>
                </a:solidFill>
              </a:rPr>
              <a:t>, </a:t>
            </a:r>
            <a:r>
              <a:rPr lang="en-US" sz="3600" b="1" dirty="0" err="1">
                <a:solidFill>
                  <a:schemeClr val="bg1"/>
                </a:solidFill>
              </a:rPr>
              <a:t>mengkategorikan</a:t>
            </a:r>
            <a:r>
              <a:rPr lang="en-US" sz="3600" b="1" dirty="0">
                <a:solidFill>
                  <a:schemeClr val="bg1"/>
                </a:solidFill>
              </a:rPr>
              <a:t> dan </a:t>
            </a:r>
            <a:r>
              <a:rPr lang="en-US" sz="3600" b="1" dirty="0" err="1">
                <a:solidFill>
                  <a:schemeClr val="bg1"/>
                </a:solidFill>
              </a:rPr>
              <a:t>mendokumentasikan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seluruh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informasi</a:t>
            </a:r>
            <a:r>
              <a:rPr lang="en-US" sz="3600" b="1" dirty="0">
                <a:solidFill>
                  <a:schemeClr val="bg1"/>
                </a:solidFill>
              </a:rPr>
              <a:t> yang </a:t>
            </a:r>
            <a:r>
              <a:rPr lang="en-US" sz="3600" b="1" dirty="0" err="1">
                <a:solidFill>
                  <a:schemeClr val="bg1"/>
                </a:solidFill>
              </a:rPr>
              <a:t>relevan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tentang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jabatan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tersebut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dalam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periode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tertentu</a:t>
            </a:r>
            <a:r>
              <a:rPr lang="en-US" sz="3600" dirty="0">
                <a:solidFill>
                  <a:schemeClr val="bg1"/>
                </a:solidFill>
              </a:rPr>
              <a:t>. </a:t>
            </a:r>
          </a:p>
          <a:p>
            <a:r>
              <a:rPr lang="en-US" sz="3600" dirty="0" err="1">
                <a:solidFill>
                  <a:schemeClr val="bg1"/>
                </a:solidFill>
              </a:rPr>
              <a:t>Informasi</a:t>
            </a:r>
            <a:r>
              <a:rPr lang="en-US" sz="3600" dirty="0">
                <a:solidFill>
                  <a:schemeClr val="bg1"/>
                </a:solidFill>
              </a:rPr>
              <a:t> yang </a:t>
            </a:r>
            <a:r>
              <a:rPr lang="en-US" sz="3600" dirty="0" err="1">
                <a:solidFill>
                  <a:schemeClr val="bg1"/>
                </a:solidFill>
              </a:rPr>
              <a:t>dikumpulkan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berupa</a:t>
            </a:r>
            <a:r>
              <a:rPr lang="en-US" sz="3600" dirty="0">
                <a:solidFill>
                  <a:schemeClr val="bg1"/>
                </a:solidFill>
              </a:rPr>
              <a:t>: 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Skills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Knowledge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Attitudes </a:t>
            </a:r>
          </a:p>
          <a:p>
            <a:pPr lvl="1"/>
            <a:r>
              <a:rPr lang="en-US" sz="3600" dirty="0" err="1">
                <a:solidFill>
                  <a:schemeClr val="bg1"/>
                </a:solidFill>
              </a:rPr>
              <a:t>Responsibilites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2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286000" y="414592"/>
            <a:ext cx="1224770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Seleksi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dan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penempatan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tenaga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kerja</a:t>
            </a:r>
            <a:endParaRPr lang="en-US" sz="4000" b="1" spc="419" dirty="0">
              <a:solidFill>
                <a:srgbClr val="17E3B2"/>
              </a:solidFill>
              <a:latin typeface="Almarai Bold"/>
              <a:ea typeface="Almarai Bold"/>
              <a:cs typeface="Almarai Bold"/>
              <a:sym typeface="Almarai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4495601" y="112800"/>
            <a:ext cx="6973243" cy="10287000"/>
            <a:chOff x="0" y="0"/>
            <a:chExt cx="6108573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28012" r="-28012"/>
              </a:stretch>
            </a:blipFill>
          </p:spPr>
        </p:sp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9FE131A5-5B7F-4F53-AA8A-50965FFF54D6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36D61FF-DE77-4620-B001-F588DF851FC8}"/>
              </a:ext>
            </a:extLst>
          </p:cNvPr>
          <p:cNvSpPr txBox="1"/>
          <p:nvPr/>
        </p:nvSpPr>
        <p:spPr>
          <a:xfrm>
            <a:off x="1028700" y="1781501"/>
            <a:ext cx="1224770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Metode</a:t>
            </a:r>
            <a:r>
              <a:rPr lang="en-US" sz="4000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 Analisa </a:t>
            </a:r>
            <a:r>
              <a:rPr lang="en-US" sz="4000" b="1" spc="419" dirty="0" err="1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Jabatan</a:t>
            </a:r>
            <a:endParaRPr lang="en-US" sz="4000" b="1" spc="419" dirty="0">
              <a:solidFill>
                <a:srgbClr val="17E3B2"/>
              </a:solidFill>
              <a:latin typeface="Almarai Bold"/>
              <a:ea typeface="Almarai Bold"/>
              <a:cs typeface="Almarai Bold"/>
              <a:sym typeface="Almarai Bold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FC09EA8-11DB-40E4-BC4F-7DAB81227665}"/>
              </a:ext>
            </a:extLst>
          </p:cNvPr>
          <p:cNvSpPr txBox="1">
            <a:spLocks/>
          </p:cNvSpPr>
          <p:nvPr/>
        </p:nvSpPr>
        <p:spPr>
          <a:xfrm>
            <a:off x="670925" y="3268290"/>
            <a:ext cx="13824676" cy="63775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</a:rPr>
              <a:t>Observation </a:t>
            </a:r>
          </a:p>
          <a:p>
            <a:pPr>
              <a:buNone/>
            </a:pPr>
            <a:r>
              <a:rPr lang="en-US" sz="2600" dirty="0">
                <a:solidFill>
                  <a:schemeClr val="bg1"/>
                </a:solidFill>
              </a:rPr>
              <a:t>	</a:t>
            </a:r>
            <a:r>
              <a:rPr lang="en-US" sz="2600" dirty="0" err="1">
                <a:solidFill>
                  <a:schemeClr val="bg1"/>
                </a:solidFill>
              </a:rPr>
              <a:t>Dilakukan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dengan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secara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langsung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mengamati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pegawai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dalam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melakukan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pekerjaannya</a:t>
            </a:r>
            <a:r>
              <a:rPr lang="en-US" sz="2600" dirty="0">
                <a:solidFill>
                  <a:schemeClr val="bg1"/>
                </a:solidFill>
              </a:rPr>
              <a:t> dan </a:t>
            </a:r>
            <a:r>
              <a:rPr lang="en-US" sz="2600" dirty="0" err="1">
                <a:solidFill>
                  <a:schemeClr val="bg1"/>
                </a:solidFill>
              </a:rPr>
              <a:t>mengumpulkan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informasi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terkait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apa</a:t>
            </a:r>
            <a:r>
              <a:rPr lang="en-US" sz="2600" dirty="0">
                <a:solidFill>
                  <a:schemeClr val="bg1"/>
                </a:solidFill>
              </a:rPr>
              <a:t> yang </a:t>
            </a:r>
            <a:r>
              <a:rPr lang="en-US" sz="2600" dirty="0" err="1">
                <a:solidFill>
                  <a:schemeClr val="bg1"/>
                </a:solidFill>
              </a:rPr>
              <a:t>dikerjakan</a:t>
            </a:r>
            <a:r>
              <a:rPr lang="en-US" sz="2600" dirty="0">
                <a:solidFill>
                  <a:schemeClr val="bg1"/>
                </a:solidFill>
              </a:rPr>
              <a:t>, </a:t>
            </a:r>
            <a:r>
              <a:rPr lang="en-US" sz="2600" dirty="0" err="1">
                <a:solidFill>
                  <a:schemeClr val="bg1"/>
                </a:solidFill>
              </a:rPr>
              <a:t>bagaimana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hal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tersebut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dikerjakan</a:t>
            </a:r>
            <a:r>
              <a:rPr lang="en-US" sz="2600" dirty="0">
                <a:solidFill>
                  <a:schemeClr val="bg1"/>
                </a:solidFill>
              </a:rPr>
              <a:t>, </a:t>
            </a:r>
            <a:r>
              <a:rPr lang="en-US" sz="2600" dirty="0" err="1">
                <a:solidFill>
                  <a:schemeClr val="bg1"/>
                </a:solidFill>
              </a:rPr>
              <a:t>berapa</a:t>
            </a:r>
            <a:r>
              <a:rPr lang="en-US" sz="2600" dirty="0">
                <a:solidFill>
                  <a:schemeClr val="bg1"/>
                </a:solidFill>
              </a:rPr>
              <a:t> lama </a:t>
            </a:r>
            <a:r>
              <a:rPr lang="en-US" sz="2600" dirty="0" err="1">
                <a:solidFill>
                  <a:schemeClr val="bg1"/>
                </a:solidFill>
              </a:rPr>
              <a:t>waktu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pengerjaannya</a:t>
            </a:r>
            <a:r>
              <a:rPr lang="en-US" sz="2600" dirty="0">
                <a:solidFill>
                  <a:schemeClr val="bg1"/>
                </a:solidFill>
              </a:rPr>
              <a:t>, </a:t>
            </a:r>
            <a:r>
              <a:rPr lang="en-US" sz="2600" dirty="0" err="1">
                <a:solidFill>
                  <a:schemeClr val="bg1"/>
                </a:solidFill>
              </a:rPr>
              <a:t>bagaimana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lingkungan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pekerjaannya</a:t>
            </a:r>
            <a:r>
              <a:rPr lang="en-US" sz="2600" dirty="0">
                <a:solidFill>
                  <a:schemeClr val="bg1"/>
                </a:solidFill>
              </a:rPr>
              <a:t> dan </a:t>
            </a:r>
            <a:r>
              <a:rPr lang="en-US" sz="2600" dirty="0" err="1">
                <a:solidFill>
                  <a:schemeClr val="bg1"/>
                </a:solidFill>
              </a:rPr>
              <a:t>perlengkapan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apa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saja</a:t>
            </a:r>
            <a:r>
              <a:rPr lang="en-US" sz="2600" dirty="0">
                <a:solidFill>
                  <a:schemeClr val="bg1"/>
                </a:solidFill>
              </a:rPr>
              <a:t> yang </a:t>
            </a:r>
            <a:r>
              <a:rPr lang="en-US" sz="2600" dirty="0" err="1">
                <a:solidFill>
                  <a:schemeClr val="bg1"/>
                </a:solidFill>
              </a:rPr>
              <a:t>dibutuhkan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r>
              <a:rPr lang="en-US" sz="2600" dirty="0">
                <a:solidFill>
                  <a:schemeClr val="bg1"/>
                </a:solidFill>
              </a:rPr>
              <a:t>Motion Study</a:t>
            </a:r>
          </a:p>
          <a:p>
            <a:pPr>
              <a:buNone/>
            </a:pPr>
            <a:r>
              <a:rPr lang="en-US" sz="2600" dirty="0">
                <a:solidFill>
                  <a:schemeClr val="bg1"/>
                </a:solidFill>
              </a:rPr>
              <a:t>	Motion study </a:t>
            </a:r>
            <a:r>
              <a:rPr lang="en-US" sz="2600" dirty="0" err="1">
                <a:solidFill>
                  <a:schemeClr val="bg1"/>
                </a:solidFill>
              </a:rPr>
              <a:t>dilakukan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guna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menentukan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cara</a:t>
            </a:r>
            <a:r>
              <a:rPr lang="en-US" sz="2600" dirty="0">
                <a:solidFill>
                  <a:schemeClr val="bg1"/>
                </a:solidFill>
              </a:rPr>
              <a:t> yang paling </a:t>
            </a:r>
            <a:r>
              <a:rPr lang="en-US" sz="2600" dirty="0" err="1">
                <a:solidFill>
                  <a:schemeClr val="bg1"/>
                </a:solidFill>
              </a:rPr>
              <a:t>efisien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dalam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melakukan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pekerjaan</a:t>
            </a:r>
            <a:r>
              <a:rPr lang="en-US" sz="2600" dirty="0">
                <a:solidFill>
                  <a:schemeClr val="bg1"/>
                </a:solidFill>
              </a:rPr>
              <a:t> dan </a:t>
            </a:r>
            <a:r>
              <a:rPr lang="en-US" sz="2600" dirty="0" err="1">
                <a:solidFill>
                  <a:schemeClr val="bg1"/>
                </a:solidFill>
              </a:rPr>
              <a:t>kemudian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mendisain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methode</a:t>
            </a:r>
            <a:r>
              <a:rPr lang="en-US" sz="2600" dirty="0">
                <a:solidFill>
                  <a:schemeClr val="bg1"/>
                </a:solidFill>
              </a:rPr>
              <a:t> paling </a:t>
            </a:r>
            <a:r>
              <a:rPr lang="en-US" sz="2600" dirty="0" err="1">
                <a:solidFill>
                  <a:schemeClr val="bg1"/>
                </a:solidFill>
              </a:rPr>
              <a:t>efisien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untuk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merangkai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pergerakan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pegawai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r>
              <a:rPr lang="en-US" sz="2600" dirty="0">
                <a:solidFill>
                  <a:schemeClr val="bg1"/>
                </a:solidFill>
              </a:rPr>
              <a:t>Time Study</a:t>
            </a:r>
          </a:p>
          <a:p>
            <a:pPr marL="350838" lvl="1" indent="0">
              <a:buNone/>
            </a:pPr>
            <a:r>
              <a:rPr lang="en-US" sz="2600" dirty="0" err="1">
                <a:solidFill>
                  <a:schemeClr val="bg1"/>
                </a:solidFill>
              </a:rPr>
              <a:t>Dilakukan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guna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menentukan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elemen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pekerjaan</a:t>
            </a:r>
            <a:r>
              <a:rPr lang="en-US" sz="2600" dirty="0">
                <a:solidFill>
                  <a:schemeClr val="bg1"/>
                </a:solidFill>
              </a:rPr>
              <a:t> yang </a:t>
            </a:r>
            <a:r>
              <a:rPr lang="en-US" sz="2600" dirty="0" err="1">
                <a:solidFill>
                  <a:schemeClr val="bg1"/>
                </a:solidFill>
              </a:rPr>
              <a:t>dibutuhkan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untuk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melakukan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suatu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pekerjaan</a:t>
            </a:r>
            <a:r>
              <a:rPr lang="en-US" sz="2600" dirty="0">
                <a:solidFill>
                  <a:schemeClr val="bg1"/>
                </a:solidFill>
              </a:rPr>
              <a:t>, </a:t>
            </a:r>
            <a:r>
              <a:rPr lang="en-US" sz="2600" dirty="0" err="1">
                <a:solidFill>
                  <a:schemeClr val="bg1"/>
                </a:solidFill>
              </a:rPr>
              <a:t>urutan</a:t>
            </a:r>
            <a:r>
              <a:rPr lang="en-US" sz="2600" dirty="0">
                <a:solidFill>
                  <a:schemeClr val="bg1"/>
                </a:solidFill>
              </a:rPr>
              <a:t> proses </a:t>
            </a:r>
            <a:r>
              <a:rPr lang="en-US" sz="2600" dirty="0" err="1">
                <a:solidFill>
                  <a:schemeClr val="bg1"/>
                </a:solidFill>
              </a:rPr>
              <a:t>penyelesaian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pekerjaan</a:t>
            </a:r>
            <a:r>
              <a:rPr lang="en-US" sz="2600" dirty="0">
                <a:solidFill>
                  <a:schemeClr val="bg1"/>
                </a:solidFill>
              </a:rPr>
              <a:t> dan </a:t>
            </a:r>
            <a:r>
              <a:rPr lang="en-US" sz="2600" dirty="0" err="1">
                <a:solidFill>
                  <a:schemeClr val="bg1"/>
                </a:solidFill>
              </a:rPr>
              <a:t>waktu</a:t>
            </a:r>
            <a:r>
              <a:rPr lang="en-US" sz="2600" dirty="0">
                <a:solidFill>
                  <a:schemeClr val="bg1"/>
                </a:solidFill>
              </a:rPr>
              <a:t> yang </a:t>
            </a:r>
            <a:r>
              <a:rPr lang="en-US" sz="2600" dirty="0" err="1">
                <a:solidFill>
                  <a:schemeClr val="bg1"/>
                </a:solidFill>
              </a:rPr>
              <a:t>dibutuhkan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untuk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menyelesaikan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pekerjaan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secara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efisien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r>
              <a:rPr lang="en-US" sz="2600" dirty="0">
                <a:solidFill>
                  <a:schemeClr val="bg1"/>
                </a:solidFill>
              </a:rPr>
              <a:t>Interviews</a:t>
            </a:r>
          </a:p>
          <a:p>
            <a:pPr>
              <a:buNone/>
            </a:pPr>
            <a:r>
              <a:rPr lang="en-US" sz="2600" dirty="0">
                <a:solidFill>
                  <a:schemeClr val="bg1"/>
                </a:solidFill>
              </a:rPr>
              <a:t>	</a:t>
            </a:r>
            <a:r>
              <a:rPr lang="en-US" sz="2600" dirty="0" err="1">
                <a:solidFill>
                  <a:schemeClr val="bg1"/>
                </a:solidFill>
              </a:rPr>
              <a:t>Melakukan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serangkaian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wawancara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dengan</a:t>
            </a:r>
            <a:r>
              <a:rPr lang="en-US" sz="2600" dirty="0">
                <a:solidFill>
                  <a:schemeClr val="bg1"/>
                </a:solidFill>
              </a:rPr>
              <a:t> job </a:t>
            </a:r>
            <a:r>
              <a:rPr lang="en-US" sz="2600" dirty="0" err="1">
                <a:solidFill>
                  <a:schemeClr val="bg1"/>
                </a:solidFill>
              </a:rPr>
              <a:t>holders,dan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atasan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untuk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mengklarifikasi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informasi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tentang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pekerjaan</a:t>
            </a:r>
            <a:r>
              <a:rPr lang="en-US" sz="2600" dirty="0">
                <a:solidFill>
                  <a:schemeClr val="bg1"/>
                </a:solidFill>
              </a:rPr>
              <a:t>. </a:t>
            </a:r>
          </a:p>
          <a:p>
            <a:r>
              <a:rPr lang="en-US" sz="2600" dirty="0">
                <a:solidFill>
                  <a:schemeClr val="bg1"/>
                </a:solidFill>
              </a:rPr>
              <a:t>Questionnaires</a:t>
            </a:r>
          </a:p>
          <a:p>
            <a:pPr>
              <a:buNone/>
            </a:pPr>
            <a:r>
              <a:rPr lang="en-US" sz="2600" dirty="0">
                <a:solidFill>
                  <a:schemeClr val="bg1"/>
                </a:solidFill>
              </a:rPr>
              <a:t>	</a:t>
            </a:r>
            <a:r>
              <a:rPr lang="en-US" sz="2600" dirty="0" err="1">
                <a:solidFill>
                  <a:schemeClr val="bg1"/>
                </a:solidFill>
              </a:rPr>
              <a:t>Biasanya</a:t>
            </a:r>
            <a:r>
              <a:rPr lang="en-US" sz="2600" dirty="0">
                <a:solidFill>
                  <a:schemeClr val="bg1"/>
                </a:solidFill>
              </a:rPr>
              <a:t> 3-5 </a:t>
            </a:r>
            <a:r>
              <a:rPr lang="en-US" sz="2600" dirty="0" err="1">
                <a:solidFill>
                  <a:schemeClr val="bg1"/>
                </a:solidFill>
              </a:rPr>
              <a:t>halaman</a:t>
            </a:r>
            <a:r>
              <a:rPr lang="en-US" sz="2600" dirty="0">
                <a:solidFill>
                  <a:schemeClr val="bg1"/>
                </a:solidFill>
              </a:rPr>
              <a:t>, </a:t>
            </a:r>
            <a:r>
              <a:rPr lang="en-US" sz="2600" dirty="0" err="1">
                <a:solidFill>
                  <a:schemeClr val="bg1"/>
                </a:solidFill>
              </a:rPr>
              <a:t>berisi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pertanyaan</a:t>
            </a:r>
            <a:r>
              <a:rPr lang="en-US" sz="2600" dirty="0">
                <a:solidFill>
                  <a:schemeClr val="bg1"/>
                </a:solidFill>
              </a:rPr>
              <a:t> (open-ended questions) </a:t>
            </a:r>
            <a:r>
              <a:rPr lang="en-US" sz="2600" dirty="0" err="1">
                <a:solidFill>
                  <a:schemeClr val="bg1"/>
                </a:solidFill>
              </a:rPr>
              <a:t>terkait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dengan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hal-hal</a:t>
            </a:r>
            <a:r>
              <a:rPr lang="en-US" sz="2600" dirty="0">
                <a:solidFill>
                  <a:schemeClr val="bg1"/>
                </a:solidFill>
              </a:rPr>
              <a:t> yang </a:t>
            </a:r>
            <a:r>
              <a:rPr lang="en-US" sz="2600" dirty="0" err="1">
                <a:solidFill>
                  <a:schemeClr val="bg1"/>
                </a:solidFill>
              </a:rPr>
              <a:t>dilakukan</a:t>
            </a:r>
            <a:r>
              <a:rPr lang="en-US" sz="2600" dirty="0">
                <a:solidFill>
                  <a:schemeClr val="bg1"/>
                </a:solidFill>
              </a:rPr>
              <a:t> oleh </a:t>
            </a:r>
            <a:r>
              <a:rPr lang="en-US" sz="2600" dirty="0" err="1">
                <a:solidFill>
                  <a:schemeClr val="bg1"/>
                </a:solidFill>
              </a:rPr>
              <a:t>pemegang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jabatan</a:t>
            </a:r>
            <a:r>
              <a:rPr lang="en-US" sz="2600" dirty="0">
                <a:solidFill>
                  <a:schemeClr val="bg1"/>
                </a:solidFill>
              </a:rPr>
              <a:t>. </a:t>
            </a:r>
            <a:r>
              <a:rPr lang="en-US" sz="2600" dirty="0" err="1">
                <a:solidFill>
                  <a:schemeClr val="bg1"/>
                </a:solidFill>
              </a:rPr>
              <a:t>Atasan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melakukan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pengecekan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untuk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setiap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err="1">
                <a:solidFill>
                  <a:schemeClr val="bg1"/>
                </a:solidFill>
              </a:rPr>
              <a:t>jawaban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pPr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604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90195" y="3049848"/>
            <a:ext cx="7569105" cy="7868257"/>
            <a:chOff x="0" y="0"/>
            <a:chExt cx="6108573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133175" r="-13317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690195" y="736179"/>
            <a:ext cx="7569105" cy="7868257"/>
            <a:chOff x="0" y="0"/>
            <a:chExt cx="6108573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133175" r="-133175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68977" y="3320418"/>
            <a:ext cx="5735021" cy="1185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6873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THANK YOU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690195" y="-62141"/>
            <a:ext cx="7569105" cy="7868257"/>
            <a:chOff x="0" y="0"/>
            <a:chExt cx="6108573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4"/>
              <a:stretch>
                <a:fillRect l="-28012" r="-2801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9690195" y="1390043"/>
            <a:ext cx="7569105" cy="7868257"/>
            <a:chOff x="0" y="0"/>
            <a:chExt cx="6108573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133175" r="-133175"/>
              </a:stretch>
            </a:blipFill>
          </p:spPr>
        </p:sp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9FE131A5-5B7F-4F53-AA8A-50965FFF54D6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910</Words>
  <Application>Microsoft Office PowerPoint</Application>
  <PresentationFormat>Custom</PresentationFormat>
  <Paragraphs>196</Paragraphs>
  <Slides>14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Wingdings</vt:lpstr>
      <vt:lpstr>Almarai Bold</vt:lpstr>
      <vt:lpstr>Calibri</vt:lpstr>
      <vt:lpstr>Almarai</vt:lpstr>
      <vt:lpstr>Berlin Sans FB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INTERVENSI DALAM PIO</dc:title>
  <dc:creator>Hype GLK</dc:creator>
  <cp:lastModifiedBy>Hype GLK</cp:lastModifiedBy>
  <cp:revision>13</cp:revision>
  <dcterms:created xsi:type="dcterms:W3CDTF">2006-08-16T00:00:00Z</dcterms:created>
  <dcterms:modified xsi:type="dcterms:W3CDTF">2026-10-07T04:43:34Z</dcterms:modified>
  <dc:identifier>DAGzqPY0xKc</dc:identifier>
</cp:coreProperties>
</file>